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7" r:id="rId6"/>
    <p:sldId id="260" r:id="rId7"/>
    <p:sldId id="262" r:id="rId8"/>
    <p:sldId id="261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91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D2DED-485D-4BAA-AB15-04CB3C0D6240}" type="datetimeFigureOut">
              <a:rPr lang="en-US"/>
              <a:pPr>
                <a:defRPr/>
              </a:pPr>
              <a:t>4/12/2010</a:t>
            </a:fld>
            <a:endParaRPr lang="en-US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1CA41E-B72E-4AED-8D71-92A549CE8A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8270D-B45E-4AFC-AF7E-4F457835E51E}" type="datetimeFigureOut">
              <a:rPr lang="en-US"/>
              <a:pPr>
                <a:defRPr/>
              </a:pPr>
              <a:t>4/12/2010</a:t>
            </a:fld>
            <a:endParaRPr lang="en-US"/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D7987-7617-4CCF-9D8C-8C227B1C32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F40D7-B5A6-457B-B619-39F97DEB96A2}" type="datetimeFigureOut">
              <a:rPr lang="en-US"/>
              <a:pPr>
                <a:defRPr/>
              </a:pPr>
              <a:t>4/12/2010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D653E-EF65-41AB-95D9-D1865C4C63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3E464-858B-4B21-B1AB-56214F025F63}" type="datetimeFigureOut">
              <a:rPr lang="en-US"/>
              <a:pPr>
                <a:defRPr/>
              </a:pPr>
              <a:t>4/12/2010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662436-D8A2-4DD1-851A-BCCDAAD880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EB071-F911-44D6-A509-24E7D45D92F4}" type="datetimeFigureOut">
              <a:rPr lang="en-US"/>
              <a:pPr>
                <a:defRPr/>
              </a:pPr>
              <a:t>4/12/2010</a:t>
            </a:fld>
            <a:endParaRPr lang="en-US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AF3CF0-E358-4C19-996B-720E3E76B0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2BD4A-02EA-430D-A349-5AB1D53DD9F5}" type="datetimeFigureOut">
              <a:rPr lang="en-US"/>
              <a:pPr>
                <a:defRPr/>
              </a:pPr>
              <a:t>4/12/2010</a:t>
            </a:fld>
            <a:endParaRPr lang="en-US"/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D5E54-A96A-40A1-98C8-D4837724E4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A1AC9-D0AD-45FC-A8F4-4EC8081B0326}" type="datetimeFigureOut">
              <a:rPr lang="en-US"/>
              <a:pPr>
                <a:defRPr/>
              </a:pPr>
              <a:t>4/12/2010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B95E9F-8CA3-4E4E-8027-B2723141FF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9FDB5-7C1C-4EF6-88A0-5216AC30580A}" type="datetimeFigureOut">
              <a:rPr lang="en-US"/>
              <a:pPr>
                <a:defRPr/>
              </a:pPr>
              <a:t>4/12/2010</a:t>
            </a:fld>
            <a:endParaRPr lang="en-US"/>
          </a:p>
        </p:txBody>
      </p:sp>
      <p:sp>
        <p:nvSpPr>
          <p:cNvPr id="4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92EA3-CDCA-458D-BC90-CAAAE2F392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9182F-0E7D-417E-8ABE-8F1F5E69B772}" type="datetimeFigureOut">
              <a:rPr lang="en-US"/>
              <a:pPr>
                <a:defRPr/>
              </a:pPr>
              <a:t>4/12/2010</a:t>
            </a:fld>
            <a:endParaRPr lang="en-US"/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ACAB7-5068-452F-A5EF-A789DC1FBA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F35BA-04FD-4EE5-9D93-38B61D3DE317}" type="datetimeFigureOut">
              <a:rPr lang="en-US"/>
              <a:pPr>
                <a:defRPr/>
              </a:pPr>
              <a:t>4/12/2010</a:t>
            </a:fld>
            <a:endParaRPr lang="en-US"/>
          </a:p>
        </p:txBody>
      </p:sp>
      <p:sp>
        <p:nvSpPr>
          <p:cNvPr id="7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BF9AE-F06E-43AE-B2CC-CF6572168F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B2A19-A6F1-4D2F-8A40-D87FEA70DA96}" type="datetimeFigureOut">
              <a:rPr lang="en-US"/>
              <a:pPr>
                <a:defRPr/>
              </a:pPr>
              <a:t>4/12/2010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14F1D-858A-4B6B-A860-D30185A619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029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8C597A0-0264-4E26-B8FC-BBF8CBEE5CFB}" type="datetimeFigureOut">
              <a:rPr lang="en-US"/>
              <a:pPr>
                <a:defRPr/>
              </a:pPr>
              <a:t>4/12/2010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8FF418E-A91B-437F-B944-7B1F78E07E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2" r:id="rId4"/>
    <p:sldLayoutId id="2147483808" r:id="rId5"/>
    <p:sldLayoutId id="2147483803" r:id="rId6"/>
    <p:sldLayoutId id="2147483809" r:id="rId7"/>
    <p:sldLayoutId id="2147483810" r:id="rId8"/>
    <p:sldLayoutId id="2147483811" r:id="rId9"/>
    <p:sldLayoutId id="2147483804" r:id="rId10"/>
    <p:sldLayoutId id="214748381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smtClean="0"/>
              <a:t>Age Estimate of Martian Dunes Based on a Possible Impact Feature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mtClean="0">
                <a:solidFill>
                  <a:srgbClr val="898989"/>
                </a:solidFill>
              </a:rPr>
              <a:t>Sam Coleman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mtClean="0">
                <a:solidFill>
                  <a:srgbClr val="898989"/>
                </a:solidFill>
              </a:rPr>
              <a:t>Northern Arizona University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mtClean="0">
                <a:solidFill>
                  <a:srgbClr val="898989"/>
                </a:solidFill>
              </a:rPr>
              <a:t>USGS-Flagstaff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mtClean="0">
                <a:solidFill>
                  <a:srgbClr val="898989"/>
                </a:solidFill>
              </a:rPr>
              <a:t>Mentor: Dr. Rosalyn Hayward</a:t>
            </a:r>
          </a:p>
        </p:txBody>
      </p:sp>
      <p:pic>
        <p:nvPicPr>
          <p:cNvPr id="10244" name="Picture 5" descr="usgs-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143000"/>
            <a:ext cx="1828800" cy="68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 descr="NAU_Logo_BigHor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2590800"/>
            <a:ext cx="2057400" cy="68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Future Development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smtClean="0"/>
              <a:t>High Resolution Imaging Science Experiment (HiRISE) imagery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smtClean="0"/>
              <a:t>Help determine whether it really is a crater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smtClean="0"/>
              <a:t>Study erosional features on North rim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smtClean="0"/>
              <a:t>Further study on impacts into sand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smtClean="0"/>
              <a:t>What would crater look like?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smtClean="0"/>
              <a:t>How fast would it erode?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smtClean="0"/>
              <a:t>Look for more craters on dunes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smtClean="0"/>
              <a:t>More accurate age calculations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Acknowledgements</a:t>
            </a:r>
          </a:p>
        </p:txBody>
      </p:sp>
      <p:sp>
        <p:nvSpPr>
          <p:cNvPr id="19459" name="Rectangle 3"/>
          <p:cNvSpPr>
            <a:spLocks noGrp="1"/>
          </p:cNvSpPr>
          <p:nvPr>
            <p:ph idx="1"/>
          </p:nvPr>
        </p:nvSpPr>
        <p:spPr>
          <a:xfrm>
            <a:off x="304800" y="1524000"/>
            <a:ext cx="8610600" cy="4525963"/>
          </a:xfrm>
        </p:spPr>
        <p:txBody>
          <a:bodyPr/>
          <a:lstStyle/>
          <a:p>
            <a:pPr eaLnBrk="1" hangingPunct="1"/>
            <a:r>
              <a:rPr lang="en-US" smtClean="0"/>
              <a:t>USGS - Flagstaff Astrogeology Science Center</a:t>
            </a:r>
          </a:p>
          <a:p>
            <a:pPr eaLnBrk="1" hangingPunct="1"/>
            <a:r>
              <a:rPr lang="en-US" smtClean="0"/>
              <a:t>Dr. Rosalyn Hayward, Dr. Tim Titus,           Dr. Nadine Barlow</a:t>
            </a:r>
          </a:p>
          <a:p>
            <a:pPr eaLnBrk="1" hangingPunct="1"/>
            <a:r>
              <a:rPr lang="en-US" smtClean="0"/>
              <a:t>NASA Space Grant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/>
          </p:nvPr>
        </p:nvSpPr>
        <p:spPr>
          <a:xfrm>
            <a:off x="533400" y="2743200"/>
            <a:ext cx="82296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Any Questions?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Outline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Introduction</a:t>
            </a:r>
          </a:p>
          <a:p>
            <a:pPr eaLnBrk="1" hangingPunct="1"/>
            <a:r>
              <a:rPr lang="en-US" smtClean="0"/>
              <a:t>Methods</a:t>
            </a:r>
          </a:p>
          <a:p>
            <a:pPr eaLnBrk="1" hangingPunct="1"/>
            <a:r>
              <a:rPr lang="en-US" smtClean="0"/>
              <a:t>Results</a:t>
            </a:r>
          </a:p>
          <a:p>
            <a:pPr eaLnBrk="1" hangingPunct="1"/>
            <a:r>
              <a:rPr lang="en-US" smtClean="0"/>
              <a:t>Conclusions</a:t>
            </a:r>
          </a:p>
          <a:p>
            <a:pPr eaLnBrk="1" hangingPunct="1"/>
            <a:r>
              <a:rPr lang="en-US" smtClean="0"/>
              <a:t>Future Work</a:t>
            </a:r>
          </a:p>
        </p:txBody>
      </p:sp>
      <p:pic>
        <p:nvPicPr>
          <p:cNvPr id="11268" name="Picture 7" descr="mars face and north i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1447800"/>
            <a:ext cx="5029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Introduction</a:t>
            </a:r>
          </a:p>
        </p:txBody>
      </p:sp>
      <p:sp>
        <p:nvSpPr>
          <p:cNvPr id="12291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Lack of age data for dunes</a:t>
            </a:r>
          </a:p>
          <a:p>
            <a:pPr eaLnBrk="1" hangingPunct="1"/>
            <a:r>
              <a:rPr lang="en-US" smtClean="0"/>
              <a:t>Age for Transverse Aeolian Ridges (TARs)</a:t>
            </a:r>
          </a:p>
          <a:p>
            <a:pPr lvl="1" eaLnBrk="1" hangingPunct="1"/>
            <a:r>
              <a:rPr lang="en-US" smtClean="0"/>
              <a:t>0.621 Ma</a:t>
            </a:r>
          </a:p>
          <a:p>
            <a:pPr lvl="1" eaLnBrk="1" hangingPunct="1"/>
            <a:r>
              <a:rPr lang="en-US" smtClean="0"/>
              <a:t>Older features</a:t>
            </a:r>
          </a:p>
          <a:p>
            <a:pPr eaLnBrk="1" hangingPunct="1"/>
            <a:r>
              <a:rPr lang="en-US" smtClean="0"/>
              <a:t>Until now, no craters on Mars dunes</a:t>
            </a:r>
          </a:p>
        </p:txBody>
      </p:sp>
      <p:pic>
        <p:nvPicPr>
          <p:cNvPr id="12292" name="Picture 6" descr="cropped dunes on tars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1858963"/>
            <a:ext cx="4343400" cy="4206875"/>
          </a:xfrm>
        </p:spPr>
      </p:pic>
      <p:sp>
        <p:nvSpPr>
          <p:cNvPr id="12293" name="TextBox 5"/>
          <p:cNvSpPr txBox="1">
            <a:spLocks noChangeArrowheads="1"/>
          </p:cNvSpPr>
          <p:nvPr/>
        </p:nvSpPr>
        <p:spPr bwMode="auto">
          <a:xfrm>
            <a:off x="4648200" y="5867400"/>
            <a:ext cx="32766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/>
              <a:t>HiRISE img# PSP_008159_1885_RED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7" descr="MC25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895600"/>
            <a:ext cx="4572000" cy="378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667000"/>
            <a:ext cx="4021138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TextBox 5"/>
          <p:cNvSpPr txBox="1">
            <a:spLocks noChangeArrowheads="1"/>
          </p:cNvSpPr>
          <p:nvPr/>
        </p:nvSpPr>
        <p:spPr bwMode="auto">
          <a:xfrm>
            <a:off x="5181600" y="6400800"/>
            <a:ext cx="32766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/>
              <a:t>Mars Orbital Camera (MOC) img # r0301175</a:t>
            </a:r>
          </a:p>
        </p:txBody>
      </p:sp>
      <p:pic>
        <p:nvPicPr>
          <p:cNvPr id="13317" name="Picture 12" descr="Database_LayoutS"/>
          <p:cNvPicPr>
            <a:picLocks noChangeAspect="1" noChangeArrowheads="1"/>
          </p:cNvPicPr>
          <p:nvPr/>
        </p:nvPicPr>
        <p:blipFill>
          <a:blip r:embed="rId4" cstate="print"/>
          <a:srcRect l="3883" t="22543" r="3883" b="22641"/>
          <a:stretch>
            <a:fillRect/>
          </a:stretch>
        </p:blipFill>
        <p:spPr bwMode="auto">
          <a:xfrm>
            <a:off x="381000" y="152400"/>
            <a:ext cx="5943600" cy="292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TextBox 5"/>
          <p:cNvSpPr txBox="1">
            <a:spLocks noChangeArrowheads="1"/>
          </p:cNvSpPr>
          <p:nvPr/>
        </p:nvSpPr>
        <p:spPr bwMode="auto">
          <a:xfrm>
            <a:off x="1905000" y="228600"/>
            <a:ext cx="32766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/>
              <a:t>Shaded relief map from Mars Global Digital Dune Database</a:t>
            </a:r>
          </a:p>
        </p:txBody>
      </p:sp>
      <p:sp>
        <p:nvSpPr>
          <p:cNvPr id="11" name="Freeform 10"/>
          <p:cNvSpPr/>
          <p:nvPr/>
        </p:nvSpPr>
        <p:spPr>
          <a:xfrm>
            <a:off x="2117725" y="3629025"/>
            <a:ext cx="928688" cy="655638"/>
          </a:xfrm>
          <a:custGeom>
            <a:avLst/>
            <a:gdLst>
              <a:gd name="connsiteX0" fmla="*/ 51455 w 927755"/>
              <a:gd name="connsiteY0" fmla="*/ 40615 h 654978"/>
              <a:gd name="connsiteX1" fmla="*/ 53836 w 927755"/>
              <a:gd name="connsiteY1" fmla="*/ 47759 h 654978"/>
              <a:gd name="connsiteX2" fmla="*/ 60980 w 927755"/>
              <a:gd name="connsiteY2" fmla="*/ 50140 h 654978"/>
              <a:gd name="connsiteX3" fmla="*/ 75267 w 927755"/>
              <a:gd name="connsiteY3" fmla="*/ 59665 h 654978"/>
              <a:gd name="connsiteX4" fmla="*/ 82411 w 927755"/>
              <a:gd name="connsiteY4" fmla="*/ 62047 h 654978"/>
              <a:gd name="connsiteX5" fmla="*/ 96699 w 927755"/>
              <a:gd name="connsiteY5" fmla="*/ 71572 h 654978"/>
              <a:gd name="connsiteX6" fmla="*/ 103842 w 927755"/>
              <a:gd name="connsiteY6" fmla="*/ 76334 h 654978"/>
              <a:gd name="connsiteX7" fmla="*/ 110986 w 927755"/>
              <a:gd name="connsiteY7" fmla="*/ 78715 h 654978"/>
              <a:gd name="connsiteX8" fmla="*/ 127655 w 927755"/>
              <a:gd name="connsiteY8" fmla="*/ 88240 h 654978"/>
              <a:gd name="connsiteX9" fmla="*/ 141942 w 927755"/>
              <a:gd name="connsiteY9" fmla="*/ 93003 h 654978"/>
              <a:gd name="connsiteX10" fmla="*/ 156230 w 927755"/>
              <a:gd name="connsiteY10" fmla="*/ 97765 h 654978"/>
              <a:gd name="connsiteX11" fmla="*/ 170517 w 927755"/>
              <a:gd name="connsiteY11" fmla="*/ 102528 h 654978"/>
              <a:gd name="connsiteX12" fmla="*/ 253861 w 927755"/>
              <a:gd name="connsiteY12" fmla="*/ 104909 h 654978"/>
              <a:gd name="connsiteX13" fmla="*/ 268149 w 927755"/>
              <a:gd name="connsiteY13" fmla="*/ 109672 h 654978"/>
              <a:gd name="connsiteX14" fmla="*/ 275292 w 927755"/>
              <a:gd name="connsiteY14" fmla="*/ 112053 h 654978"/>
              <a:gd name="connsiteX15" fmla="*/ 289580 w 927755"/>
              <a:gd name="connsiteY15" fmla="*/ 121578 h 654978"/>
              <a:gd name="connsiteX16" fmla="*/ 294342 w 927755"/>
              <a:gd name="connsiteY16" fmla="*/ 128722 h 654978"/>
              <a:gd name="connsiteX17" fmla="*/ 301486 w 927755"/>
              <a:gd name="connsiteY17" fmla="*/ 133484 h 654978"/>
              <a:gd name="connsiteX18" fmla="*/ 306249 w 927755"/>
              <a:gd name="connsiteY18" fmla="*/ 147772 h 654978"/>
              <a:gd name="connsiteX19" fmla="*/ 308630 w 927755"/>
              <a:gd name="connsiteY19" fmla="*/ 193015 h 654978"/>
              <a:gd name="connsiteX20" fmla="*/ 311011 w 927755"/>
              <a:gd name="connsiteY20" fmla="*/ 204922 h 654978"/>
              <a:gd name="connsiteX21" fmla="*/ 313392 w 927755"/>
              <a:gd name="connsiteY21" fmla="*/ 221590 h 654978"/>
              <a:gd name="connsiteX22" fmla="*/ 318155 w 927755"/>
              <a:gd name="connsiteY22" fmla="*/ 247784 h 654978"/>
              <a:gd name="connsiteX23" fmla="*/ 320536 w 927755"/>
              <a:gd name="connsiteY23" fmla="*/ 273978 h 654978"/>
              <a:gd name="connsiteX24" fmla="*/ 325299 w 927755"/>
              <a:gd name="connsiteY24" fmla="*/ 283503 h 654978"/>
              <a:gd name="connsiteX25" fmla="*/ 330061 w 927755"/>
              <a:gd name="connsiteY25" fmla="*/ 297790 h 654978"/>
              <a:gd name="connsiteX26" fmla="*/ 337205 w 927755"/>
              <a:gd name="connsiteY26" fmla="*/ 319222 h 654978"/>
              <a:gd name="connsiteX27" fmla="*/ 341967 w 927755"/>
              <a:gd name="connsiteY27" fmla="*/ 335890 h 654978"/>
              <a:gd name="connsiteX28" fmla="*/ 346730 w 927755"/>
              <a:gd name="connsiteY28" fmla="*/ 350178 h 654978"/>
              <a:gd name="connsiteX29" fmla="*/ 351492 w 927755"/>
              <a:gd name="connsiteY29" fmla="*/ 357322 h 654978"/>
              <a:gd name="connsiteX30" fmla="*/ 356255 w 927755"/>
              <a:gd name="connsiteY30" fmla="*/ 371609 h 654978"/>
              <a:gd name="connsiteX31" fmla="*/ 363399 w 927755"/>
              <a:gd name="connsiteY31" fmla="*/ 385897 h 654978"/>
              <a:gd name="connsiteX32" fmla="*/ 368161 w 927755"/>
              <a:gd name="connsiteY32" fmla="*/ 393040 h 654978"/>
              <a:gd name="connsiteX33" fmla="*/ 375305 w 927755"/>
              <a:gd name="connsiteY33" fmla="*/ 416853 h 654978"/>
              <a:gd name="connsiteX34" fmla="*/ 377686 w 927755"/>
              <a:gd name="connsiteY34" fmla="*/ 423997 h 654978"/>
              <a:gd name="connsiteX35" fmla="*/ 382449 w 927755"/>
              <a:gd name="connsiteY35" fmla="*/ 431140 h 654978"/>
              <a:gd name="connsiteX36" fmla="*/ 387211 w 927755"/>
              <a:gd name="connsiteY36" fmla="*/ 445428 h 654978"/>
              <a:gd name="connsiteX37" fmla="*/ 391974 w 927755"/>
              <a:gd name="connsiteY37" fmla="*/ 462097 h 654978"/>
              <a:gd name="connsiteX38" fmla="*/ 401499 w 927755"/>
              <a:gd name="connsiteY38" fmla="*/ 476384 h 654978"/>
              <a:gd name="connsiteX39" fmla="*/ 411024 w 927755"/>
              <a:gd name="connsiteY39" fmla="*/ 490672 h 654978"/>
              <a:gd name="connsiteX40" fmla="*/ 420549 w 927755"/>
              <a:gd name="connsiteY40" fmla="*/ 502578 h 654978"/>
              <a:gd name="connsiteX41" fmla="*/ 430074 w 927755"/>
              <a:gd name="connsiteY41" fmla="*/ 514484 h 654978"/>
              <a:gd name="connsiteX42" fmla="*/ 439599 w 927755"/>
              <a:gd name="connsiteY42" fmla="*/ 528772 h 654978"/>
              <a:gd name="connsiteX43" fmla="*/ 453886 w 927755"/>
              <a:gd name="connsiteY43" fmla="*/ 540678 h 654978"/>
              <a:gd name="connsiteX44" fmla="*/ 465792 w 927755"/>
              <a:gd name="connsiteY44" fmla="*/ 552584 h 654978"/>
              <a:gd name="connsiteX45" fmla="*/ 470555 w 927755"/>
              <a:gd name="connsiteY45" fmla="*/ 559728 h 654978"/>
              <a:gd name="connsiteX46" fmla="*/ 484842 w 927755"/>
              <a:gd name="connsiteY46" fmla="*/ 566872 h 654978"/>
              <a:gd name="connsiteX47" fmla="*/ 496749 w 927755"/>
              <a:gd name="connsiteY47" fmla="*/ 576397 h 654978"/>
              <a:gd name="connsiteX48" fmla="*/ 501511 w 927755"/>
              <a:gd name="connsiteY48" fmla="*/ 583540 h 654978"/>
              <a:gd name="connsiteX49" fmla="*/ 515799 w 927755"/>
              <a:gd name="connsiteY49" fmla="*/ 593065 h 654978"/>
              <a:gd name="connsiteX50" fmla="*/ 522942 w 927755"/>
              <a:gd name="connsiteY50" fmla="*/ 597828 h 654978"/>
              <a:gd name="connsiteX51" fmla="*/ 527705 w 927755"/>
              <a:gd name="connsiteY51" fmla="*/ 604972 h 654978"/>
              <a:gd name="connsiteX52" fmla="*/ 541992 w 927755"/>
              <a:gd name="connsiteY52" fmla="*/ 614497 h 654978"/>
              <a:gd name="connsiteX53" fmla="*/ 549136 w 927755"/>
              <a:gd name="connsiteY53" fmla="*/ 619259 h 654978"/>
              <a:gd name="connsiteX54" fmla="*/ 563424 w 927755"/>
              <a:gd name="connsiteY54" fmla="*/ 624022 h 654978"/>
              <a:gd name="connsiteX55" fmla="*/ 572949 w 927755"/>
              <a:gd name="connsiteY55" fmla="*/ 626403 h 654978"/>
              <a:gd name="connsiteX56" fmla="*/ 584855 w 927755"/>
              <a:gd name="connsiteY56" fmla="*/ 628784 h 654978"/>
              <a:gd name="connsiteX57" fmla="*/ 591999 w 927755"/>
              <a:gd name="connsiteY57" fmla="*/ 631165 h 654978"/>
              <a:gd name="connsiteX58" fmla="*/ 622955 w 927755"/>
              <a:gd name="connsiteY58" fmla="*/ 638309 h 654978"/>
              <a:gd name="connsiteX59" fmla="*/ 651530 w 927755"/>
              <a:gd name="connsiteY59" fmla="*/ 640690 h 654978"/>
              <a:gd name="connsiteX60" fmla="*/ 663436 w 927755"/>
              <a:gd name="connsiteY60" fmla="*/ 643072 h 654978"/>
              <a:gd name="connsiteX61" fmla="*/ 682486 w 927755"/>
              <a:gd name="connsiteY61" fmla="*/ 645453 h 654978"/>
              <a:gd name="connsiteX62" fmla="*/ 689630 w 927755"/>
              <a:gd name="connsiteY62" fmla="*/ 647834 h 654978"/>
              <a:gd name="connsiteX63" fmla="*/ 699155 w 927755"/>
              <a:gd name="connsiteY63" fmla="*/ 650215 h 654978"/>
              <a:gd name="connsiteX64" fmla="*/ 713442 w 927755"/>
              <a:gd name="connsiteY64" fmla="*/ 654978 h 654978"/>
              <a:gd name="connsiteX65" fmla="*/ 763449 w 927755"/>
              <a:gd name="connsiteY65" fmla="*/ 652597 h 654978"/>
              <a:gd name="connsiteX66" fmla="*/ 770592 w 927755"/>
              <a:gd name="connsiteY66" fmla="*/ 650215 h 654978"/>
              <a:gd name="connsiteX67" fmla="*/ 787261 w 927755"/>
              <a:gd name="connsiteY67" fmla="*/ 640690 h 654978"/>
              <a:gd name="connsiteX68" fmla="*/ 803930 w 927755"/>
              <a:gd name="connsiteY68" fmla="*/ 635928 h 654978"/>
              <a:gd name="connsiteX69" fmla="*/ 825361 w 927755"/>
              <a:gd name="connsiteY69" fmla="*/ 631165 h 654978"/>
              <a:gd name="connsiteX70" fmla="*/ 839649 w 927755"/>
              <a:gd name="connsiteY70" fmla="*/ 626403 h 654978"/>
              <a:gd name="connsiteX71" fmla="*/ 846792 w 927755"/>
              <a:gd name="connsiteY71" fmla="*/ 624022 h 654978"/>
              <a:gd name="connsiteX72" fmla="*/ 853936 w 927755"/>
              <a:gd name="connsiteY72" fmla="*/ 616878 h 654978"/>
              <a:gd name="connsiteX73" fmla="*/ 856317 w 927755"/>
              <a:gd name="connsiteY73" fmla="*/ 609734 h 654978"/>
              <a:gd name="connsiteX74" fmla="*/ 865842 w 927755"/>
              <a:gd name="connsiteY74" fmla="*/ 595447 h 654978"/>
              <a:gd name="connsiteX75" fmla="*/ 865842 w 927755"/>
              <a:gd name="connsiteY75" fmla="*/ 595447 h 654978"/>
              <a:gd name="connsiteX76" fmla="*/ 877749 w 927755"/>
              <a:gd name="connsiteY76" fmla="*/ 581159 h 654978"/>
              <a:gd name="connsiteX77" fmla="*/ 880130 w 927755"/>
              <a:gd name="connsiteY77" fmla="*/ 574015 h 654978"/>
              <a:gd name="connsiteX78" fmla="*/ 889655 w 927755"/>
              <a:gd name="connsiteY78" fmla="*/ 559728 h 654978"/>
              <a:gd name="connsiteX79" fmla="*/ 896799 w 927755"/>
              <a:gd name="connsiteY79" fmla="*/ 545440 h 654978"/>
              <a:gd name="connsiteX80" fmla="*/ 901561 w 927755"/>
              <a:gd name="connsiteY80" fmla="*/ 531153 h 654978"/>
              <a:gd name="connsiteX81" fmla="*/ 911086 w 927755"/>
              <a:gd name="connsiteY81" fmla="*/ 516865 h 654978"/>
              <a:gd name="connsiteX82" fmla="*/ 915849 w 927755"/>
              <a:gd name="connsiteY82" fmla="*/ 509722 h 654978"/>
              <a:gd name="connsiteX83" fmla="*/ 920611 w 927755"/>
              <a:gd name="connsiteY83" fmla="*/ 495434 h 654978"/>
              <a:gd name="connsiteX84" fmla="*/ 922992 w 927755"/>
              <a:gd name="connsiteY84" fmla="*/ 488290 h 654978"/>
              <a:gd name="connsiteX85" fmla="*/ 927755 w 927755"/>
              <a:gd name="connsiteY85" fmla="*/ 428759 h 654978"/>
              <a:gd name="connsiteX86" fmla="*/ 925374 w 927755"/>
              <a:gd name="connsiteY86" fmla="*/ 378753 h 654978"/>
              <a:gd name="connsiteX87" fmla="*/ 920611 w 927755"/>
              <a:gd name="connsiteY87" fmla="*/ 364465 h 654978"/>
              <a:gd name="connsiteX88" fmla="*/ 915849 w 927755"/>
              <a:gd name="connsiteY88" fmla="*/ 350178 h 654978"/>
              <a:gd name="connsiteX89" fmla="*/ 913467 w 927755"/>
              <a:gd name="connsiteY89" fmla="*/ 343034 h 654978"/>
              <a:gd name="connsiteX90" fmla="*/ 908705 w 927755"/>
              <a:gd name="connsiteY90" fmla="*/ 335890 h 654978"/>
              <a:gd name="connsiteX91" fmla="*/ 901561 w 927755"/>
              <a:gd name="connsiteY91" fmla="*/ 321603 h 654978"/>
              <a:gd name="connsiteX92" fmla="*/ 894417 w 927755"/>
              <a:gd name="connsiteY92" fmla="*/ 307315 h 654978"/>
              <a:gd name="connsiteX93" fmla="*/ 880130 w 927755"/>
              <a:gd name="connsiteY93" fmla="*/ 295409 h 654978"/>
              <a:gd name="connsiteX94" fmla="*/ 875367 w 927755"/>
              <a:gd name="connsiteY94" fmla="*/ 288265 h 654978"/>
              <a:gd name="connsiteX95" fmla="*/ 868224 w 927755"/>
              <a:gd name="connsiteY95" fmla="*/ 285884 h 654978"/>
              <a:gd name="connsiteX96" fmla="*/ 853936 w 927755"/>
              <a:gd name="connsiteY96" fmla="*/ 276359 h 654978"/>
              <a:gd name="connsiteX97" fmla="*/ 846792 w 927755"/>
              <a:gd name="connsiteY97" fmla="*/ 271597 h 654978"/>
              <a:gd name="connsiteX98" fmla="*/ 839649 w 927755"/>
              <a:gd name="connsiteY98" fmla="*/ 266834 h 654978"/>
              <a:gd name="connsiteX99" fmla="*/ 832505 w 927755"/>
              <a:gd name="connsiteY99" fmla="*/ 264453 h 654978"/>
              <a:gd name="connsiteX100" fmla="*/ 825361 w 927755"/>
              <a:gd name="connsiteY100" fmla="*/ 257309 h 654978"/>
              <a:gd name="connsiteX101" fmla="*/ 820599 w 927755"/>
              <a:gd name="connsiteY101" fmla="*/ 247784 h 654978"/>
              <a:gd name="connsiteX102" fmla="*/ 813455 w 927755"/>
              <a:gd name="connsiteY102" fmla="*/ 243022 h 654978"/>
              <a:gd name="connsiteX103" fmla="*/ 806311 w 927755"/>
              <a:gd name="connsiteY103" fmla="*/ 228734 h 654978"/>
              <a:gd name="connsiteX104" fmla="*/ 803930 w 927755"/>
              <a:gd name="connsiteY104" fmla="*/ 221590 h 654978"/>
              <a:gd name="connsiteX105" fmla="*/ 794405 w 927755"/>
              <a:gd name="connsiteY105" fmla="*/ 207303 h 654978"/>
              <a:gd name="connsiteX106" fmla="*/ 789642 w 927755"/>
              <a:gd name="connsiteY106" fmla="*/ 200159 h 654978"/>
              <a:gd name="connsiteX107" fmla="*/ 780117 w 927755"/>
              <a:gd name="connsiteY107" fmla="*/ 185872 h 654978"/>
              <a:gd name="connsiteX108" fmla="*/ 768211 w 927755"/>
              <a:gd name="connsiteY108" fmla="*/ 173965 h 654978"/>
              <a:gd name="connsiteX109" fmla="*/ 763449 w 927755"/>
              <a:gd name="connsiteY109" fmla="*/ 166822 h 654978"/>
              <a:gd name="connsiteX110" fmla="*/ 761067 w 927755"/>
              <a:gd name="connsiteY110" fmla="*/ 159678 h 654978"/>
              <a:gd name="connsiteX111" fmla="*/ 751542 w 927755"/>
              <a:gd name="connsiteY111" fmla="*/ 145390 h 654978"/>
              <a:gd name="connsiteX112" fmla="*/ 746780 w 927755"/>
              <a:gd name="connsiteY112" fmla="*/ 138247 h 654978"/>
              <a:gd name="connsiteX113" fmla="*/ 737255 w 927755"/>
              <a:gd name="connsiteY113" fmla="*/ 123959 h 654978"/>
              <a:gd name="connsiteX114" fmla="*/ 732492 w 927755"/>
              <a:gd name="connsiteY114" fmla="*/ 116815 h 654978"/>
              <a:gd name="connsiteX115" fmla="*/ 718205 w 927755"/>
              <a:gd name="connsiteY115" fmla="*/ 107290 h 654978"/>
              <a:gd name="connsiteX116" fmla="*/ 711061 w 927755"/>
              <a:gd name="connsiteY116" fmla="*/ 102528 h 654978"/>
              <a:gd name="connsiteX117" fmla="*/ 696774 w 927755"/>
              <a:gd name="connsiteY117" fmla="*/ 97765 h 654978"/>
              <a:gd name="connsiteX118" fmla="*/ 689630 w 927755"/>
              <a:gd name="connsiteY118" fmla="*/ 95384 h 654978"/>
              <a:gd name="connsiteX119" fmla="*/ 677724 w 927755"/>
              <a:gd name="connsiteY119" fmla="*/ 93003 h 654978"/>
              <a:gd name="connsiteX120" fmla="*/ 670580 w 927755"/>
              <a:gd name="connsiteY120" fmla="*/ 90622 h 654978"/>
              <a:gd name="connsiteX121" fmla="*/ 661055 w 927755"/>
              <a:gd name="connsiteY121" fmla="*/ 88240 h 654978"/>
              <a:gd name="connsiteX122" fmla="*/ 646767 w 927755"/>
              <a:gd name="connsiteY122" fmla="*/ 83478 h 654978"/>
              <a:gd name="connsiteX123" fmla="*/ 625336 w 927755"/>
              <a:gd name="connsiteY123" fmla="*/ 66809 h 654978"/>
              <a:gd name="connsiteX124" fmla="*/ 618192 w 927755"/>
              <a:gd name="connsiteY124" fmla="*/ 62047 h 654978"/>
              <a:gd name="connsiteX125" fmla="*/ 596761 w 927755"/>
              <a:gd name="connsiteY125" fmla="*/ 54903 h 654978"/>
              <a:gd name="connsiteX126" fmla="*/ 589617 w 927755"/>
              <a:gd name="connsiteY126" fmla="*/ 52522 h 654978"/>
              <a:gd name="connsiteX127" fmla="*/ 582474 w 927755"/>
              <a:gd name="connsiteY127" fmla="*/ 50140 h 654978"/>
              <a:gd name="connsiteX128" fmla="*/ 558661 w 927755"/>
              <a:gd name="connsiteY128" fmla="*/ 47759 h 654978"/>
              <a:gd name="connsiteX129" fmla="*/ 546755 w 927755"/>
              <a:gd name="connsiteY129" fmla="*/ 45378 h 654978"/>
              <a:gd name="connsiteX130" fmla="*/ 532467 w 927755"/>
              <a:gd name="connsiteY130" fmla="*/ 40615 h 654978"/>
              <a:gd name="connsiteX131" fmla="*/ 508655 w 927755"/>
              <a:gd name="connsiteY131" fmla="*/ 33472 h 654978"/>
              <a:gd name="connsiteX132" fmla="*/ 470555 w 927755"/>
              <a:gd name="connsiteY132" fmla="*/ 28709 h 654978"/>
              <a:gd name="connsiteX133" fmla="*/ 439599 w 927755"/>
              <a:gd name="connsiteY133" fmla="*/ 26328 h 654978"/>
              <a:gd name="connsiteX134" fmla="*/ 425311 w 927755"/>
              <a:gd name="connsiteY134" fmla="*/ 21565 h 654978"/>
              <a:gd name="connsiteX135" fmla="*/ 418167 w 927755"/>
              <a:gd name="connsiteY135" fmla="*/ 19184 h 654978"/>
              <a:gd name="connsiteX136" fmla="*/ 387211 w 927755"/>
              <a:gd name="connsiteY136" fmla="*/ 14422 h 654978"/>
              <a:gd name="connsiteX137" fmla="*/ 327680 w 927755"/>
              <a:gd name="connsiteY137" fmla="*/ 16803 h 654978"/>
              <a:gd name="connsiteX138" fmla="*/ 311011 w 927755"/>
              <a:gd name="connsiteY138" fmla="*/ 21565 h 654978"/>
              <a:gd name="connsiteX139" fmla="*/ 287199 w 927755"/>
              <a:gd name="connsiteY139" fmla="*/ 28709 h 654978"/>
              <a:gd name="connsiteX140" fmla="*/ 280055 w 927755"/>
              <a:gd name="connsiteY140" fmla="*/ 31090 h 654978"/>
              <a:gd name="connsiteX141" fmla="*/ 272911 w 927755"/>
              <a:gd name="connsiteY141" fmla="*/ 33472 h 654978"/>
              <a:gd name="connsiteX142" fmla="*/ 213380 w 927755"/>
              <a:gd name="connsiteY142" fmla="*/ 35853 h 654978"/>
              <a:gd name="connsiteX143" fmla="*/ 158611 w 927755"/>
              <a:gd name="connsiteY143" fmla="*/ 33472 h 654978"/>
              <a:gd name="connsiteX144" fmla="*/ 149086 w 927755"/>
              <a:gd name="connsiteY144" fmla="*/ 31090 h 654978"/>
              <a:gd name="connsiteX145" fmla="*/ 127655 w 927755"/>
              <a:gd name="connsiteY145" fmla="*/ 23947 h 654978"/>
              <a:gd name="connsiteX146" fmla="*/ 120511 w 927755"/>
              <a:gd name="connsiteY146" fmla="*/ 21565 h 654978"/>
              <a:gd name="connsiteX147" fmla="*/ 103842 w 927755"/>
              <a:gd name="connsiteY147" fmla="*/ 19184 h 654978"/>
              <a:gd name="connsiteX148" fmla="*/ 75267 w 927755"/>
              <a:gd name="connsiteY148" fmla="*/ 14422 h 654978"/>
              <a:gd name="connsiteX149" fmla="*/ 53836 w 927755"/>
              <a:gd name="connsiteY149" fmla="*/ 12040 h 654978"/>
              <a:gd name="connsiteX150" fmla="*/ 46692 w 927755"/>
              <a:gd name="connsiteY150" fmla="*/ 9659 h 654978"/>
              <a:gd name="connsiteX151" fmla="*/ 39549 w 927755"/>
              <a:gd name="connsiteY151" fmla="*/ 4897 h 654978"/>
              <a:gd name="connsiteX152" fmla="*/ 27642 w 927755"/>
              <a:gd name="connsiteY152" fmla="*/ 2515 h 654978"/>
              <a:gd name="connsiteX153" fmla="*/ 3830 w 927755"/>
              <a:gd name="connsiteY153" fmla="*/ 4897 h 654978"/>
              <a:gd name="connsiteX154" fmla="*/ 10974 w 927755"/>
              <a:gd name="connsiteY154" fmla="*/ 26328 h 654978"/>
              <a:gd name="connsiteX155" fmla="*/ 18117 w 927755"/>
              <a:gd name="connsiteY155" fmla="*/ 28709 h 654978"/>
              <a:gd name="connsiteX156" fmla="*/ 22880 w 927755"/>
              <a:gd name="connsiteY156" fmla="*/ 35853 h 654978"/>
              <a:gd name="connsiteX157" fmla="*/ 51455 w 927755"/>
              <a:gd name="connsiteY157" fmla="*/ 40615 h 654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</a:cxnLst>
            <a:rect l="l" t="t" r="r" b="b"/>
            <a:pathLst>
              <a:path w="927755" h="654978">
                <a:moveTo>
                  <a:pt x="51455" y="40615"/>
                </a:moveTo>
                <a:cubicBezTo>
                  <a:pt x="56614" y="42599"/>
                  <a:pt x="52061" y="45984"/>
                  <a:pt x="53836" y="47759"/>
                </a:cubicBezTo>
                <a:cubicBezTo>
                  <a:pt x="55611" y="49534"/>
                  <a:pt x="58786" y="48921"/>
                  <a:pt x="60980" y="50140"/>
                </a:cubicBezTo>
                <a:cubicBezTo>
                  <a:pt x="65983" y="52920"/>
                  <a:pt x="69837" y="57855"/>
                  <a:pt x="75267" y="59665"/>
                </a:cubicBezTo>
                <a:cubicBezTo>
                  <a:pt x="77648" y="60459"/>
                  <a:pt x="80217" y="60828"/>
                  <a:pt x="82411" y="62047"/>
                </a:cubicBezTo>
                <a:cubicBezTo>
                  <a:pt x="87415" y="64827"/>
                  <a:pt x="91936" y="68397"/>
                  <a:pt x="96699" y="71572"/>
                </a:cubicBezTo>
                <a:cubicBezTo>
                  <a:pt x="99080" y="73159"/>
                  <a:pt x="101127" y="75429"/>
                  <a:pt x="103842" y="76334"/>
                </a:cubicBezTo>
                <a:lnTo>
                  <a:pt x="110986" y="78715"/>
                </a:lnTo>
                <a:cubicBezTo>
                  <a:pt x="117432" y="83013"/>
                  <a:pt x="120098" y="85217"/>
                  <a:pt x="127655" y="88240"/>
                </a:cubicBezTo>
                <a:cubicBezTo>
                  <a:pt x="132316" y="90104"/>
                  <a:pt x="137180" y="91415"/>
                  <a:pt x="141942" y="93003"/>
                </a:cubicBezTo>
                <a:lnTo>
                  <a:pt x="156230" y="97765"/>
                </a:lnTo>
                <a:cubicBezTo>
                  <a:pt x="156232" y="97766"/>
                  <a:pt x="170514" y="102528"/>
                  <a:pt x="170517" y="102528"/>
                </a:cubicBezTo>
                <a:lnTo>
                  <a:pt x="253861" y="104909"/>
                </a:lnTo>
                <a:lnTo>
                  <a:pt x="268149" y="109672"/>
                </a:lnTo>
                <a:cubicBezTo>
                  <a:pt x="270530" y="110466"/>
                  <a:pt x="273204" y="110661"/>
                  <a:pt x="275292" y="112053"/>
                </a:cubicBezTo>
                <a:lnTo>
                  <a:pt x="289580" y="121578"/>
                </a:lnTo>
                <a:cubicBezTo>
                  <a:pt x="291167" y="123959"/>
                  <a:pt x="292318" y="126698"/>
                  <a:pt x="294342" y="128722"/>
                </a:cubicBezTo>
                <a:cubicBezTo>
                  <a:pt x="296366" y="130746"/>
                  <a:pt x="299969" y="131057"/>
                  <a:pt x="301486" y="133484"/>
                </a:cubicBezTo>
                <a:cubicBezTo>
                  <a:pt x="304147" y="137741"/>
                  <a:pt x="306249" y="147772"/>
                  <a:pt x="306249" y="147772"/>
                </a:cubicBezTo>
                <a:cubicBezTo>
                  <a:pt x="307043" y="162853"/>
                  <a:pt x="307376" y="177965"/>
                  <a:pt x="308630" y="193015"/>
                </a:cubicBezTo>
                <a:cubicBezTo>
                  <a:pt x="308966" y="197049"/>
                  <a:pt x="310346" y="200929"/>
                  <a:pt x="311011" y="204922"/>
                </a:cubicBezTo>
                <a:cubicBezTo>
                  <a:pt x="311934" y="210458"/>
                  <a:pt x="312538" y="216043"/>
                  <a:pt x="313392" y="221590"/>
                </a:cubicBezTo>
                <a:cubicBezTo>
                  <a:pt x="315421" y="234777"/>
                  <a:pt x="315681" y="235413"/>
                  <a:pt x="318155" y="247784"/>
                </a:cubicBezTo>
                <a:cubicBezTo>
                  <a:pt x="318949" y="256515"/>
                  <a:pt x="318817" y="265381"/>
                  <a:pt x="320536" y="273978"/>
                </a:cubicBezTo>
                <a:cubicBezTo>
                  <a:pt x="321232" y="277459"/>
                  <a:pt x="323981" y="280207"/>
                  <a:pt x="325299" y="283503"/>
                </a:cubicBezTo>
                <a:cubicBezTo>
                  <a:pt x="327163" y="288164"/>
                  <a:pt x="328474" y="293028"/>
                  <a:pt x="330061" y="297790"/>
                </a:cubicBezTo>
                <a:lnTo>
                  <a:pt x="337205" y="319222"/>
                </a:lnTo>
                <a:cubicBezTo>
                  <a:pt x="345215" y="343255"/>
                  <a:pt x="332986" y="305955"/>
                  <a:pt x="341967" y="335890"/>
                </a:cubicBezTo>
                <a:cubicBezTo>
                  <a:pt x="343410" y="340699"/>
                  <a:pt x="343945" y="346001"/>
                  <a:pt x="346730" y="350178"/>
                </a:cubicBezTo>
                <a:cubicBezTo>
                  <a:pt x="348317" y="352559"/>
                  <a:pt x="350330" y="354707"/>
                  <a:pt x="351492" y="357322"/>
                </a:cubicBezTo>
                <a:cubicBezTo>
                  <a:pt x="353531" y="361909"/>
                  <a:pt x="353471" y="367432"/>
                  <a:pt x="356255" y="371609"/>
                </a:cubicBezTo>
                <a:cubicBezTo>
                  <a:pt x="369905" y="392087"/>
                  <a:pt x="353537" y="366175"/>
                  <a:pt x="363399" y="385897"/>
                </a:cubicBezTo>
                <a:cubicBezTo>
                  <a:pt x="364679" y="388456"/>
                  <a:pt x="366574" y="390659"/>
                  <a:pt x="368161" y="393040"/>
                </a:cubicBezTo>
                <a:cubicBezTo>
                  <a:pt x="371760" y="407439"/>
                  <a:pt x="369506" y="399455"/>
                  <a:pt x="375305" y="416853"/>
                </a:cubicBezTo>
                <a:cubicBezTo>
                  <a:pt x="376099" y="419234"/>
                  <a:pt x="376293" y="421909"/>
                  <a:pt x="377686" y="423997"/>
                </a:cubicBezTo>
                <a:lnTo>
                  <a:pt x="382449" y="431140"/>
                </a:lnTo>
                <a:cubicBezTo>
                  <a:pt x="384036" y="435903"/>
                  <a:pt x="385994" y="440558"/>
                  <a:pt x="387211" y="445428"/>
                </a:cubicBezTo>
                <a:cubicBezTo>
                  <a:pt x="387773" y="447675"/>
                  <a:pt x="390419" y="459299"/>
                  <a:pt x="391974" y="462097"/>
                </a:cubicBezTo>
                <a:cubicBezTo>
                  <a:pt x="394754" y="467100"/>
                  <a:pt x="401499" y="476384"/>
                  <a:pt x="401499" y="476384"/>
                </a:cubicBezTo>
                <a:cubicBezTo>
                  <a:pt x="407160" y="493369"/>
                  <a:pt x="399133" y="472837"/>
                  <a:pt x="411024" y="490672"/>
                </a:cubicBezTo>
                <a:cubicBezTo>
                  <a:pt x="420226" y="504474"/>
                  <a:pt x="404571" y="491925"/>
                  <a:pt x="420549" y="502578"/>
                </a:cubicBezTo>
                <a:cubicBezTo>
                  <a:pt x="425911" y="518667"/>
                  <a:pt x="418474" y="501227"/>
                  <a:pt x="430074" y="514484"/>
                </a:cubicBezTo>
                <a:cubicBezTo>
                  <a:pt x="433843" y="518792"/>
                  <a:pt x="435552" y="524725"/>
                  <a:pt x="439599" y="528772"/>
                </a:cubicBezTo>
                <a:cubicBezTo>
                  <a:pt x="448766" y="537939"/>
                  <a:pt x="443940" y="534047"/>
                  <a:pt x="453886" y="540678"/>
                </a:cubicBezTo>
                <a:cubicBezTo>
                  <a:pt x="466588" y="559730"/>
                  <a:pt x="449917" y="536709"/>
                  <a:pt x="465792" y="552584"/>
                </a:cubicBezTo>
                <a:cubicBezTo>
                  <a:pt x="467816" y="554608"/>
                  <a:pt x="468531" y="557704"/>
                  <a:pt x="470555" y="559728"/>
                </a:cubicBezTo>
                <a:cubicBezTo>
                  <a:pt x="475170" y="564342"/>
                  <a:pt x="479034" y="564935"/>
                  <a:pt x="484842" y="566872"/>
                </a:cubicBezTo>
                <a:cubicBezTo>
                  <a:pt x="498493" y="587344"/>
                  <a:pt x="480316" y="563250"/>
                  <a:pt x="496749" y="576397"/>
                </a:cubicBezTo>
                <a:cubicBezTo>
                  <a:pt x="498984" y="578185"/>
                  <a:pt x="499357" y="581656"/>
                  <a:pt x="501511" y="583540"/>
                </a:cubicBezTo>
                <a:cubicBezTo>
                  <a:pt x="505819" y="587309"/>
                  <a:pt x="511036" y="589890"/>
                  <a:pt x="515799" y="593065"/>
                </a:cubicBezTo>
                <a:lnTo>
                  <a:pt x="522942" y="597828"/>
                </a:lnTo>
                <a:cubicBezTo>
                  <a:pt x="524530" y="600209"/>
                  <a:pt x="525551" y="603087"/>
                  <a:pt x="527705" y="604972"/>
                </a:cubicBezTo>
                <a:cubicBezTo>
                  <a:pt x="532012" y="608741"/>
                  <a:pt x="537230" y="611322"/>
                  <a:pt x="541992" y="614497"/>
                </a:cubicBezTo>
                <a:cubicBezTo>
                  <a:pt x="544373" y="616084"/>
                  <a:pt x="546421" y="618354"/>
                  <a:pt x="549136" y="619259"/>
                </a:cubicBezTo>
                <a:cubicBezTo>
                  <a:pt x="553899" y="620847"/>
                  <a:pt x="558554" y="622805"/>
                  <a:pt x="563424" y="624022"/>
                </a:cubicBezTo>
                <a:cubicBezTo>
                  <a:pt x="566599" y="624816"/>
                  <a:pt x="569754" y="625693"/>
                  <a:pt x="572949" y="626403"/>
                </a:cubicBezTo>
                <a:cubicBezTo>
                  <a:pt x="576900" y="627281"/>
                  <a:pt x="580929" y="627802"/>
                  <a:pt x="584855" y="628784"/>
                </a:cubicBezTo>
                <a:cubicBezTo>
                  <a:pt x="587290" y="629393"/>
                  <a:pt x="589577" y="630505"/>
                  <a:pt x="591999" y="631165"/>
                </a:cubicBezTo>
                <a:cubicBezTo>
                  <a:pt x="595877" y="632223"/>
                  <a:pt x="616440" y="637543"/>
                  <a:pt x="622955" y="638309"/>
                </a:cubicBezTo>
                <a:cubicBezTo>
                  <a:pt x="632448" y="639426"/>
                  <a:pt x="642005" y="639896"/>
                  <a:pt x="651530" y="640690"/>
                </a:cubicBezTo>
                <a:cubicBezTo>
                  <a:pt x="655499" y="641484"/>
                  <a:pt x="659436" y="642457"/>
                  <a:pt x="663436" y="643072"/>
                </a:cubicBezTo>
                <a:cubicBezTo>
                  <a:pt x="669761" y="644045"/>
                  <a:pt x="676190" y="644308"/>
                  <a:pt x="682486" y="645453"/>
                </a:cubicBezTo>
                <a:cubicBezTo>
                  <a:pt x="684956" y="645902"/>
                  <a:pt x="687216" y="647144"/>
                  <a:pt x="689630" y="647834"/>
                </a:cubicBezTo>
                <a:cubicBezTo>
                  <a:pt x="692777" y="648733"/>
                  <a:pt x="696020" y="649275"/>
                  <a:pt x="699155" y="650215"/>
                </a:cubicBezTo>
                <a:cubicBezTo>
                  <a:pt x="703963" y="651658"/>
                  <a:pt x="713442" y="654978"/>
                  <a:pt x="713442" y="654978"/>
                </a:cubicBezTo>
                <a:cubicBezTo>
                  <a:pt x="730111" y="654184"/>
                  <a:pt x="746819" y="653983"/>
                  <a:pt x="763449" y="652597"/>
                </a:cubicBezTo>
                <a:cubicBezTo>
                  <a:pt x="765950" y="652389"/>
                  <a:pt x="768285" y="651204"/>
                  <a:pt x="770592" y="650215"/>
                </a:cubicBezTo>
                <a:cubicBezTo>
                  <a:pt x="799844" y="637677"/>
                  <a:pt x="763322" y="652660"/>
                  <a:pt x="787261" y="640690"/>
                </a:cubicBezTo>
                <a:cubicBezTo>
                  <a:pt x="790442" y="639099"/>
                  <a:pt x="801185" y="636538"/>
                  <a:pt x="803930" y="635928"/>
                </a:cubicBezTo>
                <a:cubicBezTo>
                  <a:pt x="812687" y="633982"/>
                  <a:pt x="817051" y="633658"/>
                  <a:pt x="825361" y="631165"/>
                </a:cubicBezTo>
                <a:cubicBezTo>
                  <a:pt x="830169" y="629722"/>
                  <a:pt x="834886" y="627990"/>
                  <a:pt x="839649" y="626403"/>
                </a:cubicBezTo>
                <a:lnTo>
                  <a:pt x="846792" y="624022"/>
                </a:lnTo>
                <a:cubicBezTo>
                  <a:pt x="849173" y="621641"/>
                  <a:pt x="852068" y="619680"/>
                  <a:pt x="853936" y="616878"/>
                </a:cubicBezTo>
                <a:cubicBezTo>
                  <a:pt x="855328" y="614789"/>
                  <a:pt x="855098" y="611928"/>
                  <a:pt x="856317" y="609734"/>
                </a:cubicBezTo>
                <a:cubicBezTo>
                  <a:pt x="859097" y="604731"/>
                  <a:pt x="862667" y="600209"/>
                  <a:pt x="865842" y="595447"/>
                </a:cubicBezTo>
                <a:lnTo>
                  <a:pt x="865842" y="595447"/>
                </a:lnTo>
                <a:cubicBezTo>
                  <a:pt x="875010" y="586279"/>
                  <a:pt x="871118" y="591105"/>
                  <a:pt x="877749" y="581159"/>
                </a:cubicBezTo>
                <a:cubicBezTo>
                  <a:pt x="878543" y="578778"/>
                  <a:pt x="878911" y="576209"/>
                  <a:pt x="880130" y="574015"/>
                </a:cubicBezTo>
                <a:cubicBezTo>
                  <a:pt x="882910" y="569012"/>
                  <a:pt x="889655" y="559728"/>
                  <a:pt x="889655" y="559728"/>
                </a:cubicBezTo>
                <a:cubicBezTo>
                  <a:pt x="898337" y="533679"/>
                  <a:pt x="884491" y="573132"/>
                  <a:pt x="896799" y="545440"/>
                </a:cubicBezTo>
                <a:cubicBezTo>
                  <a:pt x="898838" y="540853"/>
                  <a:pt x="898777" y="535330"/>
                  <a:pt x="901561" y="531153"/>
                </a:cubicBezTo>
                <a:lnTo>
                  <a:pt x="911086" y="516865"/>
                </a:lnTo>
                <a:lnTo>
                  <a:pt x="915849" y="509722"/>
                </a:lnTo>
                <a:lnTo>
                  <a:pt x="920611" y="495434"/>
                </a:lnTo>
                <a:lnTo>
                  <a:pt x="922992" y="488290"/>
                </a:lnTo>
                <a:cubicBezTo>
                  <a:pt x="925182" y="468591"/>
                  <a:pt x="927755" y="448577"/>
                  <a:pt x="927755" y="428759"/>
                </a:cubicBezTo>
                <a:cubicBezTo>
                  <a:pt x="927755" y="412071"/>
                  <a:pt x="927217" y="395338"/>
                  <a:pt x="925374" y="378753"/>
                </a:cubicBezTo>
                <a:cubicBezTo>
                  <a:pt x="924820" y="373763"/>
                  <a:pt x="922199" y="369228"/>
                  <a:pt x="920611" y="364465"/>
                </a:cubicBezTo>
                <a:lnTo>
                  <a:pt x="915849" y="350178"/>
                </a:lnTo>
                <a:cubicBezTo>
                  <a:pt x="915055" y="347797"/>
                  <a:pt x="914859" y="345123"/>
                  <a:pt x="913467" y="343034"/>
                </a:cubicBezTo>
                <a:cubicBezTo>
                  <a:pt x="911880" y="340653"/>
                  <a:pt x="909985" y="338450"/>
                  <a:pt x="908705" y="335890"/>
                </a:cubicBezTo>
                <a:cubicBezTo>
                  <a:pt x="898851" y="316181"/>
                  <a:pt x="915206" y="342069"/>
                  <a:pt x="901561" y="321603"/>
                </a:cubicBezTo>
                <a:cubicBezTo>
                  <a:pt x="899624" y="315791"/>
                  <a:pt x="899034" y="311932"/>
                  <a:pt x="894417" y="307315"/>
                </a:cubicBezTo>
                <a:cubicBezTo>
                  <a:pt x="875684" y="288582"/>
                  <a:pt x="899640" y="318820"/>
                  <a:pt x="880130" y="295409"/>
                </a:cubicBezTo>
                <a:cubicBezTo>
                  <a:pt x="878298" y="293210"/>
                  <a:pt x="877602" y="290053"/>
                  <a:pt x="875367" y="288265"/>
                </a:cubicBezTo>
                <a:cubicBezTo>
                  <a:pt x="873407" y="286697"/>
                  <a:pt x="870418" y="287103"/>
                  <a:pt x="868224" y="285884"/>
                </a:cubicBezTo>
                <a:cubicBezTo>
                  <a:pt x="863220" y="283104"/>
                  <a:pt x="858699" y="279534"/>
                  <a:pt x="853936" y="276359"/>
                </a:cubicBezTo>
                <a:lnTo>
                  <a:pt x="846792" y="271597"/>
                </a:lnTo>
                <a:cubicBezTo>
                  <a:pt x="844411" y="270010"/>
                  <a:pt x="842364" y="267739"/>
                  <a:pt x="839649" y="266834"/>
                </a:cubicBezTo>
                <a:lnTo>
                  <a:pt x="832505" y="264453"/>
                </a:lnTo>
                <a:cubicBezTo>
                  <a:pt x="830124" y="262072"/>
                  <a:pt x="827318" y="260049"/>
                  <a:pt x="825361" y="257309"/>
                </a:cubicBezTo>
                <a:cubicBezTo>
                  <a:pt x="823298" y="254420"/>
                  <a:pt x="822871" y="250511"/>
                  <a:pt x="820599" y="247784"/>
                </a:cubicBezTo>
                <a:cubicBezTo>
                  <a:pt x="818767" y="245585"/>
                  <a:pt x="815836" y="244609"/>
                  <a:pt x="813455" y="243022"/>
                </a:cubicBezTo>
                <a:cubicBezTo>
                  <a:pt x="807470" y="225066"/>
                  <a:pt x="815543" y="247199"/>
                  <a:pt x="806311" y="228734"/>
                </a:cubicBezTo>
                <a:cubicBezTo>
                  <a:pt x="805188" y="226489"/>
                  <a:pt x="805149" y="223784"/>
                  <a:pt x="803930" y="221590"/>
                </a:cubicBezTo>
                <a:cubicBezTo>
                  <a:pt x="801150" y="216587"/>
                  <a:pt x="797580" y="212065"/>
                  <a:pt x="794405" y="207303"/>
                </a:cubicBezTo>
                <a:lnTo>
                  <a:pt x="789642" y="200159"/>
                </a:lnTo>
                <a:cubicBezTo>
                  <a:pt x="785457" y="187603"/>
                  <a:pt x="790027" y="197764"/>
                  <a:pt x="780117" y="185872"/>
                </a:cubicBezTo>
                <a:cubicBezTo>
                  <a:pt x="770193" y="173963"/>
                  <a:pt x="781311" y="182699"/>
                  <a:pt x="768211" y="173965"/>
                </a:cubicBezTo>
                <a:cubicBezTo>
                  <a:pt x="766624" y="171584"/>
                  <a:pt x="764729" y="169381"/>
                  <a:pt x="763449" y="166822"/>
                </a:cubicBezTo>
                <a:cubicBezTo>
                  <a:pt x="762326" y="164577"/>
                  <a:pt x="762286" y="161872"/>
                  <a:pt x="761067" y="159678"/>
                </a:cubicBezTo>
                <a:cubicBezTo>
                  <a:pt x="758287" y="154674"/>
                  <a:pt x="754717" y="150153"/>
                  <a:pt x="751542" y="145390"/>
                </a:cubicBezTo>
                <a:lnTo>
                  <a:pt x="746780" y="138247"/>
                </a:lnTo>
                <a:cubicBezTo>
                  <a:pt x="742596" y="125693"/>
                  <a:pt x="747164" y="135850"/>
                  <a:pt x="737255" y="123959"/>
                </a:cubicBezTo>
                <a:cubicBezTo>
                  <a:pt x="735423" y="121760"/>
                  <a:pt x="734646" y="118700"/>
                  <a:pt x="732492" y="116815"/>
                </a:cubicBezTo>
                <a:cubicBezTo>
                  <a:pt x="728185" y="113046"/>
                  <a:pt x="722967" y="110465"/>
                  <a:pt x="718205" y="107290"/>
                </a:cubicBezTo>
                <a:cubicBezTo>
                  <a:pt x="715824" y="105703"/>
                  <a:pt x="713776" y="103433"/>
                  <a:pt x="711061" y="102528"/>
                </a:cubicBezTo>
                <a:lnTo>
                  <a:pt x="696774" y="97765"/>
                </a:lnTo>
                <a:cubicBezTo>
                  <a:pt x="694393" y="96971"/>
                  <a:pt x="692091" y="95876"/>
                  <a:pt x="689630" y="95384"/>
                </a:cubicBezTo>
                <a:cubicBezTo>
                  <a:pt x="685661" y="94590"/>
                  <a:pt x="681650" y="93985"/>
                  <a:pt x="677724" y="93003"/>
                </a:cubicBezTo>
                <a:cubicBezTo>
                  <a:pt x="675289" y="92394"/>
                  <a:pt x="672994" y="91312"/>
                  <a:pt x="670580" y="90622"/>
                </a:cubicBezTo>
                <a:cubicBezTo>
                  <a:pt x="667433" y="89723"/>
                  <a:pt x="664190" y="89180"/>
                  <a:pt x="661055" y="88240"/>
                </a:cubicBezTo>
                <a:cubicBezTo>
                  <a:pt x="656247" y="86797"/>
                  <a:pt x="646767" y="83478"/>
                  <a:pt x="646767" y="83478"/>
                </a:cubicBezTo>
                <a:cubicBezTo>
                  <a:pt x="635578" y="72287"/>
                  <a:pt x="642425" y="78201"/>
                  <a:pt x="625336" y="66809"/>
                </a:cubicBezTo>
                <a:cubicBezTo>
                  <a:pt x="622955" y="65222"/>
                  <a:pt x="620907" y="62952"/>
                  <a:pt x="618192" y="62047"/>
                </a:cubicBezTo>
                <a:lnTo>
                  <a:pt x="596761" y="54903"/>
                </a:lnTo>
                <a:lnTo>
                  <a:pt x="589617" y="52522"/>
                </a:lnTo>
                <a:cubicBezTo>
                  <a:pt x="587236" y="51728"/>
                  <a:pt x="584971" y="50390"/>
                  <a:pt x="582474" y="50140"/>
                </a:cubicBezTo>
                <a:lnTo>
                  <a:pt x="558661" y="47759"/>
                </a:lnTo>
                <a:cubicBezTo>
                  <a:pt x="554692" y="46965"/>
                  <a:pt x="550660" y="46443"/>
                  <a:pt x="546755" y="45378"/>
                </a:cubicBezTo>
                <a:cubicBezTo>
                  <a:pt x="541912" y="44057"/>
                  <a:pt x="537230" y="42203"/>
                  <a:pt x="532467" y="40615"/>
                </a:cubicBezTo>
                <a:cubicBezTo>
                  <a:pt x="524573" y="37983"/>
                  <a:pt x="516840" y="35109"/>
                  <a:pt x="508655" y="33472"/>
                </a:cubicBezTo>
                <a:cubicBezTo>
                  <a:pt x="495023" y="30745"/>
                  <a:pt x="485089" y="29973"/>
                  <a:pt x="470555" y="28709"/>
                </a:cubicBezTo>
                <a:lnTo>
                  <a:pt x="439599" y="26328"/>
                </a:lnTo>
                <a:lnTo>
                  <a:pt x="425311" y="21565"/>
                </a:lnTo>
                <a:cubicBezTo>
                  <a:pt x="422930" y="20771"/>
                  <a:pt x="420652" y="19539"/>
                  <a:pt x="418167" y="19184"/>
                </a:cubicBezTo>
                <a:cubicBezTo>
                  <a:pt x="396719" y="16120"/>
                  <a:pt x="407035" y="17726"/>
                  <a:pt x="387211" y="14422"/>
                </a:cubicBezTo>
                <a:cubicBezTo>
                  <a:pt x="367367" y="15216"/>
                  <a:pt x="347492" y="15437"/>
                  <a:pt x="327680" y="16803"/>
                </a:cubicBezTo>
                <a:cubicBezTo>
                  <a:pt x="322776" y="17141"/>
                  <a:pt x="315848" y="20183"/>
                  <a:pt x="311011" y="21565"/>
                </a:cubicBezTo>
                <a:cubicBezTo>
                  <a:pt x="285821" y="28763"/>
                  <a:pt x="321148" y="17394"/>
                  <a:pt x="287199" y="28709"/>
                </a:cubicBezTo>
                <a:lnTo>
                  <a:pt x="280055" y="31090"/>
                </a:lnTo>
                <a:cubicBezTo>
                  <a:pt x="277674" y="31884"/>
                  <a:pt x="275419" y="33372"/>
                  <a:pt x="272911" y="33472"/>
                </a:cubicBezTo>
                <a:lnTo>
                  <a:pt x="213380" y="35853"/>
                </a:lnTo>
                <a:cubicBezTo>
                  <a:pt x="195124" y="35059"/>
                  <a:pt x="176835" y="34822"/>
                  <a:pt x="158611" y="33472"/>
                </a:cubicBezTo>
                <a:cubicBezTo>
                  <a:pt x="155347" y="33230"/>
                  <a:pt x="152221" y="32030"/>
                  <a:pt x="149086" y="31090"/>
                </a:cubicBezTo>
                <a:cubicBezTo>
                  <a:pt x="141874" y="28926"/>
                  <a:pt x="134799" y="26328"/>
                  <a:pt x="127655" y="23947"/>
                </a:cubicBezTo>
                <a:cubicBezTo>
                  <a:pt x="125274" y="23153"/>
                  <a:pt x="122996" y="21920"/>
                  <a:pt x="120511" y="21565"/>
                </a:cubicBezTo>
                <a:lnTo>
                  <a:pt x="103842" y="19184"/>
                </a:lnTo>
                <a:cubicBezTo>
                  <a:pt x="94304" y="17678"/>
                  <a:pt x="84864" y="15489"/>
                  <a:pt x="75267" y="14422"/>
                </a:cubicBezTo>
                <a:lnTo>
                  <a:pt x="53836" y="12040"/>
                </a:lnTo>
                <a:cubicBezTo>
                  <a:pt x="51455" y="11246"/>
                  <a:pt x="48937" y="10781"/>
                  <a:pt x="46692" y="9659"/>
                </a:cubicBezTo>
                <a:cubicBezTo>
                  <a:pt x="44132" y="8379"/>
                  <a:pt x="42228" y="5902"/>
                  <a:pt x="39549" y="4897"/>
                </a:cubicBezTo>
                <a:cubicBezTo>
                  <a:pt x="35759" y="3476"/>
                  <a:pt x="31611" y="3309"/>
                  <a:pt x="27642" y="2515"/>
                </a:cubicBezTo>
                <a:cubicBezTo>
                  <a:pt x="19705" y="3309"/>
                  <a:pt x="10127" y="0"/>
                  <a:pt x="3830" y="4897"/>
                </a:cubicBezTo>
                <a:cubicBezTo>
                  <a:pt x="0" y="7876"/>
                  <a:pt x="7494" y="23544"/>
                  <a:pt x="10974" y="26328"/>
                </a:cubicBezTo>
                <a:cubicBezTo>
                  <a:pt x="12934" y="27896"/>
                  <a:pt x="15736" y="27915"/>
                  <a:pt x="18117" y="28709"/>
                </a:cubicBezTo>
                <a:cubicBezTo>
                  <a:pt x="19705" y="31090"/>
                  <a:pt x="20726" y="33968"/>
                  <a:pt x="22880" y="35853"/>
                </a:cubicBezTo>
                <a:cubicBezTo>
                  <a:pt x="36282" y="47580"/>
                  <a:pt x="46296" y="38631"/>
                  <a:pt x="51455" y="40615"/>
                </a:cubicBezTo>
                <a:close/>
              </a:path>
            </a:pathLst>
          </a:cu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838200"/>
          </a:xfrm>
        </p:spPr>
        <p:txBody>
          <a:bodyPr/>
          <a:lstStyle/>
          <a:p>
            <a:r>
              <a:rPr lang="en-US" dirty="0" smtClean="0"/>
              <a:t>Feature Origin Analysis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228600" y="1143000"/>
          <a:ext cx="8686800" cy="540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/>
                <a:gridCol w="3200400"/>
                <a:gridCol w="3581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Feature Origin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Volcanic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Appears to be a depression, round (like a volcanic crater)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 a dune field</a:t>
                      </a:r>
                      <a:r>
                        <a:rPr lang="en-US" baseline="0" dirty="0" smtClean="0"/>
                        <a:t> and has no surrounding lava (not a vent), no evidence for nearby eruption which could have produced volcanic bombs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Aeolian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 a dune field (already </a:t>
                      </a:r>
                      <a:r>
                        <a:rPr lang="en-US" dirty="0" err="1" smtClean="0"/>
                        <a:t>aeolian</a:t>
                      </a:r>
                      <a:r>
                        <a:rPr lang="en-US" baseline="0" dirty="0" smtClean="0"/>
                        <a:t> environment), sides are clearly formed of wind-blown sand, some nearby features bear a passing resemblance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Clear break in eastern crest, no other crests in the field have the same level of sinuosity as the western crest (possible outside influence)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Slump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Break in crest on the eastern rim, floor is filled 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Fill appears to be coming from the south, western rim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Impact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Depression, break in crest on eastern rim, western rim</a:t>
                      </a:r>
                      <a:r>
                        <a:rPr lang="en-US" baseline="0" dirty="0" smtClean="0"/>
                        <a:t> likely influenced by an underlying feature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 associated nearby impact structures, western rim is a clearly </a:t>
                      </a:r>
                      <a:r>
                        <a:rPr lang="en-US" dirty="0" err="1" smtClean="0"/>
                        <a:t>aeolian</a:t>
                      </a:r>
                      <a:r>
                        <a:rPr lang="en-US" smtClean="0"/>
                        <a:t> structure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Dating Methods</a:t>
            </a:r>
          </a:p>
        </p:txBody>
      </p:sp>
      <p:sp>
        <p:nvSpPr>
          <p:cNvPr id="6147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smtClean="0"/>
              <a:t>Perform crater count for dune field host crater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smtClean="0"/>
              <a:t>Count craters and sort by diameter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smtClean="0"/>
              <a:t>plot on curve vs. area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smtClean="0"/>
              <a:t>Age constraint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smtClean="0"/>
              <a:t>3 different plots using the dune field crater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smtClean="0"/>
              <a:t>Area of the dune field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smtClean="0"/>
              <a:t>Area of dune fields with similar preservation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smtClean="0"/>
              <a:t>Area of all Martian dune fields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Placeholder 5"/>
          <p:cNvSpPr>
            <a:spLocks noGrp="1"/>
          </p:cNvSpPr>
          <p:nvPr>
            <p:ph type="body" idx="2"/>
          </p:nvPr>
        </p:nvSpPr>
        <p:spPr>
          <a:xfrm>
            <a:off x="1981200" y="1066800"/>
            <a:ext cx="3008313" cy="546100"/>
          </a:xfrm>
        </p:spPr>
        <p:txBody>
          <a:bodyPr/>
          <a:lstStyle/>
          <a:p>
            <a:pPr eaLnBrk="1" hangingPunct="1"/>
            <a:r>
              <a:rPr lang="en-US" sz="1600" smtClean="0"/>
              <a:t>Age of host crater (~3.2 Ga)</a:t>
            </a:r>
          </a:p>
        </p:txBody>
      </p:sp>
      <p:pic>
        <p:nvPicPr>
          <p:cNvPr id="15363" name="Picture 6" descr="graph-cratersta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52400"/>
            <a:ext cx="389255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7" descr="MC25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338388"/>
            <a:ext cx="4572000" cy="378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TextBox 5"/>
          <p:cNvSpPr txBox="1">
            <a:spLocks noChangeArrowheads="1"/>
          </p:cNvSpPr>
          <p:nvPr/>
        </p:nvSpPr>
        <p:spPr bwMode="auto">
          <a:xfrm>
            <a:off x="228600" y="6172200"/>
            <a:ext cx="3276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/>
              <a:t>Thermal Emission Imaging System (THEMIS) composite image of the host crater (from Mars Global digital Dune Database)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Placeholder 21"/>
          <p:cNvSpPr>
            <a:spLocks noGrp="1"/>
          </p:cNvSpPr>
          <p:nvPr>
            <p:ph type="body" idx="2"/>
          </p:nvPr>
        </p:nvSpPr>
        <p:spPr>
          <a:xfrm>
            <a:off x="457200" y="1752600"/>
            <a:ext cx="3200400" cy="2743200"/>
          </a:xfrm>
        </p:spPr>
        <p:txBody>
          <a:bodyPr/>
          <a:lstStyle/>
          <a:p>
            <a:pPr eaLnBrk="1" hangingPunct="1"/>
            <a:r>
              <a:rPr lang="en-US" sz="1600" smtClean="0"/>
              <a:t>a: Age obtained using only the area of the dune field containing the crater (~3.2 Ga)</a:t>
            </a:r>
          </a:p>
          <a:p>
            <a:pPr eaLnBrk="1" hangingPunct="1"/>
            <a:endParaRPr lang="en-US" sz="1600" smtClean="0"/>
          </a:p>
          <a:p>
            <a:pPr eaLnBrk="1" hangingPunct="1"/>
            <a:r>
              <a:rPr lang="en-US" sz="1600" smtClean="0"/>
              <a:t>b: Age obtained using the are of dune fields with similar levels of preservation (~9Ma)</a:t>
            </a:r>
          </a:p>
          <a:p>
            <a:pPr eaLnBrk="1" hangingPunct="1"/>
            <a:endParaRPr lang="en-US" sz="1600" smtClean="0"/>
          </a:p>
          <a:p>
            <a:pPr eaLnBrk="1" hangingPunct="1"/>
            <a:r>
              <a:rPr lang="en-US" sz="1600" smtClean="0"/>
              <a:t>c: Age obtained using all dune fields on Mars (~0.300-0.500 Ma)</a:t>
            </a:r>
          </a:p>
        </p:txBody>
      </p:sp>
      <p:pic>
        <p:nvPicPr>
          <p:cNvPr id="16387" name="Content Placeholder 6" descr="SamsIsochrons600m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00488" y="609600"/>
            <a:ext cx="4689475" cy="4800600"/>
          </a:xfrm>
        </p:spPr>
      </p:pic>
      <p:cxnSp>
        <p:nvCxnSpPr>
          <p:cNvPr id="9" name="Straight Arrow Connector 8"/>
          <p:cNvCxnSpPr/>
          <p:nvPr/>
        </p:nvCxnSpPr>
        <p:spPr>
          <a:xfrm rot="5400000" flipH="1" flipV="1">
            <a:off x="5029200" y="2514600"/>
            <a:ext cx="8382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 flipV="1">
            <a:off x="6019800" y="2667000"/>
            <a:ext cx="12954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5257800" y="4038600"/>
            <a:ext cx="5334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1" name="TextBox 15"/>
          <p:cNvSpPr txBox="1">
            <a:spLocks noChangeArrowheads="1"/>
          </p:cNvSpPr>
          <p:nvPr/>
        </p:nvSpPr>
        <p:spPr bwMode="auto">
          <a:xfrm>
            <a:off x="4724400" y="320040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a</a:t>
            </a:r>
          </a:p>
        </p:txBody>
      </p:sp>
      <p:sp>
        <p:nvSpPr>
          <p:cNvPr id="16392" name="TextBox 16"/>
          <p:cNvSpPr txBox="1">
            <a:spLocks noChangeArrowheads="1"/>
          </p:cNvSpPr>
          <p:nvPr/>
        </p:nvSpPr>
        <p:spPr bwMode="auto">
          <a:xfrm>
            <a:off x="7315200" y="25146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b</a:t>
            </a:r>
          </a:p>
        </p:txBody>
      </p:sp>
      <p:sp>
        <p:nvSpPr>
          <p:cNvPr id="16393" name="TextBox 17"/>
          <p:cNvSpPr txBox="1">
            <a:spLocks noChangeArrowheads="1"/>
          </p:cNvSpPr>
          <p:nvPr/>
        </p:nvSpPr>
        <p:spPr bwMode="auto">
          <a:xfrm>
            <a:off x="5029200" y="3962400"/>
            <a:ext cx="228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Conclusions</a:t>
            </a:r>
          </a:p>
        </p:txBody>
      </p:sp>
      <p:sp>
        <p:nvSpPr>
          <p:cNvPr id="17411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3.2 Ga age is wrong</a:t>
            </a:r>
          </a:p>
          <a:p>
            <a:pPr lvl="1" eaLnBrk="1" hangingPunct="1"/>
            <a:r>
              <a:rPr lang="en-US" smtClean="0"/>
              <a:t>Same age as host crater</a:t>
            </a:r>
          </a:p>
          <a:p>
            <a:pPr eaLnBrk="1" hangingPunct="1"/>
            <a:r>
              <a:rPr lang="en-US" smtClean="0"/>
              <a:t>9 Ma age is wrong</a:t>
            </a:r>
          </a:p>
          <a:p>
            <a:pPr lvl="1" eaLnBrk="1" hangingPunct="1"/>
            <a:r>
              <a:rPr lang="en-US" smtClean="0"/>
              <a:t>Much older than the TARs</a:t>
            </a:r>
          </a:p>
          <a:p>
            <a:pPr eaLnBrk="1" hangingPunct="1"/>
            <a:r>
              <a:rPr lang="en-US" smtClean="0"/>
              <a:t>0.500 Ma age is probably closest</a:t>
            </a:r>
          </a:p>
          <a:p>
            <a:pPr lvl="1" eaLnBrk="1" hangingPunct="1"/>
            <a:r>
              <a:rPr lang="en-US" smtClean="0"/>
              <a:t>Methodology suspect</a:t>
            </a:r>
          </a:p>
          <a:p>
            <a:pPr lvl="1" eaLnBrk="1" hangingPunct="1"/>
            <a:r>
              <a:rPr lang="en-US" smtClean="0"/>
              <a:t>Method that got the 9 Ma age is probably best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704</TotalTime>
  <Words>484</Words>
  <Application>Microsoft Office PowerPoint</Application>
  <PresentationFormat>On-screen Show (4:3)</PresentationFormat>
  <Paragraphs>77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Franklin Gothic Medium</vt:lpstr>
      <vt:lpstr>Franklin Gothic Book</vt:lpstr>
      <vt:lpstr>Wingdings 2</vt:lpstr>
      <vt:lpstr>Calibri</vt:lpstr>
      <vt:lpstr>Trek</vt:lpstr>
      <vt:lpstr>Age Estimate of Martian Dunes Based on a Possible Impact Feature</vt:lpstr>
      <vt:lpstr>Outline</vt:lpstr>
      <vt:lpstr>Introduction</vt:lpstr>
      <vt:lpstr>Slide 4</vt:lpstr>
      <vt:lpstr>Feature Origin Analysis</vt:lpstr>
      <vt:lpstr>Dating Methods</vt:lpstr>
      <vt:lpstr>Slide 7</vt:lpstr>
      <vt:lpstr>Slide 8</vt:lpstr>
      <vt:lpstr>Conclusions</vt:lpstr>
      <vt:lpstr>Future Development</vt:lpstr>
      <vt:lpstr>Acknowledgements</vt:lpstr>
      <vt:lpstr>Any 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 Estimate of Martian Dunes Based on a Possible impact Feature</dc:title>
  <dc:creator>Sam Coleman</dc:creator>
  <cp:lastModifiedBy>Sam Coleman</cp:lastModifiedBy>
  <cp:revision>56</cp:revision>
  <dcterms:created xsi:type="dcterms:W3CDTF">2010-03-07T21:54:26Z</dcterms:created>
  <dcterms:modified xsi:type="dcterms:W3CDTF">2010-04-12T18:02:03Z</dcterms:modified>
</cp:coreProperties>
</file>